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embeddedFontLst>
    <p:embeddedFont>
      <p:font typeface="Instrument Sans Bold" pitchFamily="2" charset="0"/>
      <p:regular r:id="rId15"/>
      <p:bold r:id="rId16"/>
    </p:embeddedFont>
    <p:embeddedFont>
      <p:font typeface="Instrument Sans Medium" pitchFamily="2" charset="0"/>
      <p:regular r:id="rId17"/>
    </p:embeddedFont>
    <p:embeddedFont>
      <p:font typeface="Instrument Sans SemiBold" pitchFamily="2" charset="0"/>
      <p:regular r:id="rId18"/>
      <p:bold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68"/>
    <p:restoredTop sz="94610"/>
  </p:normalViewPr>
  <p:slideViewPr>
    <p:cSldViewPr snapToGrid="0" snapToObjects="1">
      <p:cViewPr varScale="1">
        <p:scale>
          <a:sx n="127" d="100"/>
          <a:sy n="127" d="100"/>
        </p:scale>
        <p:origin x="216" y="1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6857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C5A70-B5E2-B82F-842B-069A8AECF9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135F01-E875-0A5D-D1A2-1B4C7CC9BF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447179-3D7A-E136-1008-2DC871B945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F2324E-0902-596D-2F12-4AA7036DA397}"/>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398015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EEFF"/>
          </a:solidFill>
          <a:ln/>
        </p:spPr>
      </p:sp>
      <p:sp>
        <p:nvSpPr>
          <p:cNvPr id="3" name="Shape 1"/>
          <p:cNvSpPr/>
          <p:nvPr/>
        </p:nvSpPr>
        <p:spPr>
          <a:xfrm>
            <a:off x="0" y="0"/>
            <a:ext cx="12191695" cy="6858000"/>
          </a:xfrm>
          <a:prstGeom prst="rect">
            <a:avLst/>
          </a:prstGeom>
          <a:solidFill>
            <a:srgbClr val="FFFFFF"/>
          </a:solidFill>
          <a:ln/>
        </p:spPr>
      </p:sp>
      <p:pic>
        <p:nvPicPr>
          <p:cNvPr id="4" name="Image 0" descr="preencoded.png"/>
          <p:cNvPicPr>
            <a:picLocks noChangeAspect="1"/>
          </p:cNvPicPr>
          <p:nvPr/>
        </p:nvPicPr>
        <p:blipFill>
          <a:blip r:embed="rId2"/>
          <a:stretch>
            <a:fillRect/>
          </a:stretch>
        </p:blipFill>
        <p:spPr>
          <a:xfrm>
            <a:off x="0" y="0"/>
            <a:ext cx="12191695" cy="6858000"/>
          </a:xfrm>
          <a:prstGeom prst="rect">
            <a:avLst/>
          </a:prstGeom>
        </p:spPr>
      </p:pic>
      <p:sp>
        <p:nvSpPr>
          <p:cNvPr id="5" name="Shape 2"/>
          <p:cNvSpPr/>
          <p:nvPr/>
        </p:nvSpPr>
        <p:spPr>
          <a:xfrm>
            <a:off x="0" y="0"/>
            <a:ext cx="12191695" cy="6858000"/>
          </a:xfrm>
          <a:prstGeom prst="rect">
            <a:avLst/>
          </a:prstGeom>
          <a:solidFill>
            <a:srgbClr val="FFFFFF">
              <a:alpha val="8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master 2">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EEFF"/>
          </a:solidFill>
          <a:ln/>
        </p:spPr>
      </p:sp>
      <p:sp>
        <p:nvSpPr>
          <p:cNvPr id="3" name="Shape 1"/>
          <p:cNvSpPr/>
          <p:nvPr/>
        </p:nvSpPr>
        <p:spPr>
          <a:xfrm>
            <a:off x="0" y="0"/>
            <a:ext cx="12191695" cy="68580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1"/>
          <p:cNvSpPr/>
          <p:nvPr/>
        </p:nvSpPr>
        <p:spPr>
          <a:xfrm>
            <a:off x="3398056" y="5251256"/>
            <a:ext cx="5716127" cy="302419"/>
          </a:xfrm>
          <a:prstGeom prst="rect">
            <a:avLst/>
          </a:prstGeom>
          <a:noFill/>
          <a:ln/>
        </p:spPr>
        <p:txBody>
          <a:bodyPr wrap="none" lIns="0" tIns="0" rIns="0" bIns="0" rtlCol="0" anchor="t"/>
          <a:lstStyle/>
          <a:p>
            <a:pPr algn="ctr">
              <a:lnSpc>
                <a:spcPct val="133000"/>
              </a:lnSpc>
            </a:pPr>
            <a:r>
              <a:rPr lang="en-US" sz="3200" b="1" dirty="0">
                <a:solidFill>
                  <a:srgbClr val="1E3063"/>
                </a:solidFill>
                <a:latin typeface="Instrument Sans Medium" pitchFamily="34" charset="0"/>
                <a:ea typeface="Instrument Sans Medium" pitchFamily="34" charset="-122"/>
                <a:cs typeface="Instrument Sans Medium" pitchFamily="34" charset="-120"/>
              </a:rPr>
              <a:t>TAHA KERESTECİ</a:t>
            </a:r>
          </a:p>
          <a:p>
            <a:pPr marL="0" indent="0" algn="ctr">
              <a:lnSpc>
                <a:spcPct val="133000"/>
              </a:lnSpc>
              <a:buNone/>
            </a:pPr>
            <a:r>
              <a:rPr lang="en-US" sz="2400" dirty="0">
                <a:solidFill>
                  <a:srgbClr val="1E3063"/>
                </a:solidFill>
                <a:latin typeface="Instrument Sans Medium" pitchFamily="34" charset="0"/>
                <a:ea typeface="Instrument Sans Medium" pitchFamily="34" charset="-122"/>
                <a:cs typeface="Instrument Sans Medium" pitchFamily="34" charset="-120"/>
              </a:rPr>
              <a:t>TÜKİD YÖNETİM KURULU BAŞKANI</a:t>
            </a:r>
          </a:p>
          <a:p>
            <a:pPr marL="0" indent="0" algn="ctr">
              <a:lnSpc>
                <a:spcPct val="133000"/>
              </a:lnSpc>
              <a:buNone/>
            </a:pPr>
            <a:endParaRPr lang="en-US" sz="3200" dirty="0"/>
          </a:p>
        </p:txBody>
      </p:sp>
      <p:pic>
        <p:nvPicPr>
          <p:cNvPr id="6" name="Picture 5">
            <a:extLst>
              <a:ext uri="{FF2B5EF4-FFF2-40B4-BE49-F238E27FC236}">
                <a16:creationId xmlns:a16="http://schemas.microsoft.com/office/drawing/2014/main" id="{1AF5794C-1CF5-69E7-3E6C-5E45CE28E51E}"/>
              </a:ext>
            </a:extLst>
          </p:cNvPr>
          <p:cNvPicPr>
            <a:picLocks noChangeAspect="1"/>
          </p:cNvPicPr>
          <p:nvPr/>
        </p:nvPicPr>
        <p:blipFill>
          <a:blip r:embed="rId3"/>
          <a:stretch>
            <a:fillRect/>
          </a:stretch>
        </p:blipFill>
        <p:spPr>
          <a:xfrm>
            <a:off x="3822435" y="391929"/>
            <a:ext cx="4546823" cy="1824791"/>
          </a:xfrm>
          <a:prstGeom prst="rect">
            <a:avLst/>
          </a:prstGeom>
        </p:spPr>
      </p:pic>
      <p:pic>
        <p:nvPicPr>
          <p:cNvPr id="8" name="Image 0">
            <a:extLst>
              <a:ext uri="{FF2B5EF4-FFF2-40B4-BE49-F238E27FC236}">
                <a16:creationId xmlns:a16="http://schemas.microsoft.com/office/drawing/2014/main" id="{B13135F2-7287-42A1-5649-5804EDD78CB7}"/>
              </a:ext>
            </a:extLst>
          </p:cNvPr>
          <p:cNvPicPr>
            <a:picLocks noChangeAspect="1"/>
          </p:cNvPicPr>
          <p:nvPr/>
        </p:nvPicPr>
        <p:blipFill>
          <a:blip r:embed="rId4"/>
          <a:stretch>
            <a:fillRect/>
          </a:stretch>
        </p:blipFill>
        <p:spPr>
          <a:xfrm rot="5400000">
            <a:off x="1769123" y="528068"/>
            <a:ext cx="2647088" cy="6185333"/>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pic>
        <p:nvPicPr>
          <p:cNvPr id="10" name="Image 0">
            <a:extLst>
              <a:ext uri="{FF2B5EF4-FFF2-40B4-BE49-F238E27FC236}">
                <a16:creationId xmlns:a16="http://schemas.microsoft.com/office/drawing/2014/main" id="{15CAD87F-E7D2-C50F-1F34-35B236B8E174}"/>
              </a:ext>
            </a:extLst>
          </p:cNvPr>
          <p:cNvPicPr>
            <a:picLocks noChangeAspect="1"/>
          </p:cNvPicPr>
          <p:nvPr/>
        </p:nvPicPr>
        <p:blipFill>
          <a:blip r:embed="rId4"/>
          <a:stretch>
            <a:fillRect/>
          </a:stretch>
        </p:blipFill>
        <p:spPr>
          <a:xfrm rot="16200000" flipH="1">
            <a:off x="7954458" y="528067"/>
            <a:ext cx="2647088" cy="6185333"/>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11" name="Text 0">
            <a:extLst>
              <a:ext uri="{FF2B5EF4-FFF2-40B4-BE49-F238E27FC236}">
                <a16:creationId xmlns:a16="http://schemas.microsoft.com/office/drawing/2014/main" id="{BDDC3538-80C4-161D-B701-0784879791C0}"/>
              </a:ext>
            </a:extLst>
          </p:cNvPr>
          <p:cNvSpPr/>
          <p:nvPr/>
        </p:nvSpPr>
        <p:spPr>
          <a:xfrm>
            <a:off x="661475" y="2870868"/>
            <a:ext cx="10868745" cy="1806623"/>
          </a:xfrm>
          <a:prstGeom prst="rect">
            <a:avLst/>
          </a:prstGeom>
          <a:noFill/>
          <a:ln/>
        </p:spPr>
        <p:txBody>
          <a:bodyPr wrap="square" lIns="0" tIns="0" rIns="0" bIns="0" rtlCol="0" anchor="t">
            <a:normAutofit/>
          </a:bodyPr>
          <a:lstStyle/>
          <a:p>
            <a:pPr marL="0" indent="0" algn="ctr">
              <a:lnSpc>
                <a:spcPct val="104000"/>
              </a:lnSpc>
              <a:buNone/>
            </a:pPr>
            <a:r>
              <a:rPr lang="en-US" sz="5400" dirty="0">
                <a:solidFill>
                  <a:srgbClr val="091C53"/>
                </a:solidFill>
                <a:latin typeface="Instrument Sans SemiBold" pitchFamily="34" charset="0"/>
                <a:ea typeface="Instrument Sans SemiBold" pitchFamily="34" charset="-122"/>
                <a:cs typeface="Instrument Sans SemiBold" pitchFamily="34" charset="-120"/>
              </a:rPr>
              <a:t>KIRTASİYE SEKTÖRÜ İÇİN </a:t>
            </a:r>
          </a:p>
          <a:p>
            <a:pPr marL="0" indent="0" algn="ctr">
              <a:lnSpc>
                <a:spcPct val="104000"/>
              </a:lnSpc>
              <a:buNone/>
            </a:pPr>
            <a:r>
              <a:rPr lang="en-US" sz="6200" dirty="0">
                <a:solidFill>
                  <a:srgbClr val="091C53"/>
                </a:solidFill>
                <a:latin typeface="Instrument Sans SemiBold" pitchFamily="34" charset="0"/>
                <a:ea typeface="Instrument Sans SemiBold" pitchFamily="34" charset="-122"/>
                <a:cs typeface="Instrument Sans SemiBold" pitchFamily="34" charset="-120"/>
              </a:rPr>
              <a:t>10 MADDELİK REÇETE</a:t>
            </a:r>
            <a:endParaRPr lang="en-US" sz="6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7391215" y="0"/>
            <a:ext cx="4800480" cy="6858000"/>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pic>
        <p:nvPicPr>
          <p:cNvPr id="3" name="Image 1" descr="preencoded.png"/>
          <p:cNvPicPr>
            <a:picLocks noChangeAspect="1"/>
          </p:cNvPicPr>
          <p:nvPr/>
        </p:nvPicPr>
        <p:blipFill>
          <a:blip r:embed="rId4"/>
          <a:stretch>
            <a:fillRect/>
          </a:stretch>
        </p:blipFill>
        <p:spPr>
          <a:xfrm>
            <a:off x="7977286" y="338931"/>
            <a:ext cx="4119856" cy="6180038"/>
          </a:xfrm>
          <a:prstGeom prst="rect">
            <a:avLst/>
          </a:prstGeom>
        </p:spPr>
      </p:pic>
      <p:sp>
        <p:nvSpPr>
          <p:cNvPr id="4" name="Text 0"/>
          <p:cNvSpPr/>
          <p:nvPr/>
        </p:nvSpPr>
        <p:spPr>
          <a:xfrm>
            <a:off x="661475" y="1535681"/>
            <a:ext cx="6296860" cy="118129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İhracatta pazar çeşitliliği ve kalıcı büyüme hedeflenmeli</a:t>
            </a:r>
            <a:endParaRPr lang="en-US" sz="3700" dirty="0"/>
          </a:p>
        </p:txBody>
      </p:sp>
      <p:sp>
        <p:nvSpPr>
          <p:cNvPr id="5" name="Text 1"/>
          <p:cNvSpPr/>
          <p:nvPr/>
        </p:nvSpPr>
        <p:spPr>
          <a:xfrm>
            <a:off x="661475" y="3000447"/>
            <a:ext cx="6296860" cy="332660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Türkiye kırtasiye sektörünün ihracatta daha güçlü bir konuma ulaşabilmesi için mevcut pazarlardaki payını artırırken yeni coğrafyalara da daha planlı biçimde açılması gerekiyor. Avrupa'nın yanı sıra Orta Doğu, Orta Asya, Afrika, Körfez ülkeleri ve Kuzey Amerika önemli fırsatlar barındırıyor. Burada temel hedef yalnızca daha fazla ülkeye ürün satmak değil, Türk markalarının bu pazarlarda kalıcı hale gelmesini sağlayacak dağıtım kanalları oluşturmak, doğru iş ortaklarına ulaşmak ve ülke bazlı ihracat stratejileri geliştirmek olmalı. TÜKİD olarak ihracat çalışmalarımızı da firmalarımızın yeni pazarlara daha hazırlıklı, daha görünür ve daha rekabetçi şekilde girmesini sağlayacak bir yapı üzerine kuruyoruz.</a:t>
            </a:r>
            <a:endParaRPr lang="en-US" sz="1450" dirty="0"/>
          </a:p>
        </p:txBody>
      </p:sp>
      <p:grpSp>
        <p:nvGrpSpPr>
          <p:cNvPr id="6" name="Group 5">
            <a:extLst>
              <a:ext uri="{FF2B5EF4-FFF2-40B4-BE49-F238E27FC236}">
                <a16:creationId xmlns:a16="http://schemas.microsoft.com/office/drawing/2014/main" id="{A5C0EB1E-DB99-9E06-51F1-C60AC03EE654}"/>
              </a:ext>
            </a:extLst>
          </p:cNvPr>
          <p:cNvGrpSpPr/>
          <p:nvPr/>
        </p:nvGrpSpPr>
        <p:grpSpPr>
          <a:xfrm>
            <a:off x="661475" y="0"/>
            <a:ext cx="835729" cy="1011056"/>
            <a:chOff x="661475" y="0"/>
            <a:chExt cx="835729" cy="1011056"/>
          </a:xfrm>
        </p:grpSpPr>
        <p:pic>
          <p:nvPicPr>
            <p:cNvPr id="7" name="Image 0">
              <a:extLst>
                <a:ext uri="{FF2B5EF4-FFF2-40B4-BE49-F238E27FC236}">
                  <a16:creationId xmlns:a16="http://schemas.microsoft.com/office/drawing/2014/main" id="{C7002147-0F15-267F-0420-3B2C69E661BE}"/>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5C909DCA-3F4C-2D68-475D-203D82BD923D}"/>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9</a:t>
              </a:r>
              <a:endParaRPr lang="en-TR" sz="3600" b="1"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0"/>
            <a:ext cx="4800480" cy="6858000"/>
          </a:xfrm>
          <a:custGeom>
            <a:avLst/>
            <a:gdLst/>
            <a:ahLst/>
            <a:cxnLst/>
            <a:rect l="0" t="0" r="100000" b="100000"/>
            <a:pathLst>
              <a:path w="100000" h="100000">
                <a:moveTo>
                  <a:pt x="0" y="0"/>
                </a:moveTo>
                <a:lnTo>
                  <a:pt x="91210" y="0"/>
                </a:lnTo>
                <a:lnTo>
                  <a:pt x="92090" y="2640"/>
                </a:lnTo>
                <a:lnTo>
                  <a:pt x="93070" y="7030"/>
                </a:lnTo>
                <a:lnTo>
                  <a:pt x="93650" y="11330"/>
                </a:lnTo>
                <a:lnTo>
                  <a:pt x="93850" y="14750"/>
                </a:lnTo>
                <a:lnTo>
                  <a:pt x="93460" y="21970"/>
                </a:lnTo>
                <a:lnTo>
                  <a:pt x="91990" y="31150"/>
                </a:lnTo>
                <a:lnTo>
                  <a:pt x="91410" y="36520"/>
                </a:lnTo>
                <a:lnTo>
                  <a:pt x="91210" y="40040"/>
                </a:lnTo>
                <a:lnTo>
                  <a:pt x="91310" y="45700"/>
                </a:lnTo>
                <a:lnTo>
                  <a:pt x="91890" y="48930"/>
                </a:lnTo>
                <a:lnTo>
                  <a:pt x="93160" y="52540"/>
                </a:lnTo>
                <a:lnTo>
                  <a:pt x="94920" y="56050"/>
                </a:lnTo>
                <a:lnTo>
                  <a:pt x="97170" y="59860"/>
                </a:lnTo>
                <a:lnTo>
                  <a:pt x="98730" y="63280"/>
                </a:lnTo>
                <a:lnTo>
                  <a:pt x="99800" y="67290"/>
                </a:lnTo>
                <a:lnTo>
                  <a:pt x="100000" y="71480"/>
                </a:lnTo>
                <a:lnTo>
                  <a:pt x="99710" y="73630"/>
                </a:lnTo>
                <a:lnTo>
                  <a:pt x="99020" y="76460"/>
                </a:lnTo>
                <a:lnTo>
                  <a:pt x="97750" y="80180"/>
                </a:lnTo>
                <a:lnTo>
                  <a:pt x="96390" y="83400"/>
                </a:lnTo>
                <a:lnTo>
                  <a:pt x="91890" y="91990"/>
                </a:lnTo>
                <a:lnTo>
                  <a:pt x="89450" y="96000"/>
                </a:lnTo>
                <a:lnTo>
                  <a:pt x="86720" y="100000"/>
                </a:lnTo>
                <a:lnTo>
                  <a:pt x="0" y="100000"/>
                </a:lnTo>
                <a:close/>
              </a:path>
            </a:pathLst>
          </a:custGeom>
        </p:spPr>
      </p:pic>
      <p:pic>
        <p:nvPicPr>
          <p:cNvPr id="3" name="Image 1" descr="preencoded.png"/>
          <p:cNvPicPr>
            <a:picLocks noChangeAspect="1"/>
          </p:cNvPicPr>
          <p:nvPr/>
        </p:nvPicPr>
        <p:blipFill>
          <a:blip r:embed="rId4"/>
          <a:stretch>
            <a:fillRect/>
          </a:stretch>
        </p:blipFill>
        <p:spPr>
          <a:xfrm>
            <a:off x="89791" y="332284"/>
            <a:ext cx="4128786" cy="6193433"/>
          </a:xfrm>
          <a:prstGeom prst="rect">
            <a:avLst/>
          </a:prstGeom>
        </p:spPr>
      </p:pic>
      <p:sp>
        <p:nvSpPr>
          <p:cNvPr id="4" name="Text 0"/>
          <p:cNvSpPr/>
          <p:nvPr/>
        </p:nvSpPr>
        <p:spPr>
          <a:xfrm>
            <a:off x="5233360" y="1296353"/>
            <a:ext cx="6296860" cy="964526"/>
          </a:xfrm>
          <a:prstGeom prst="rect">
            <a:avLst/>
          </a:prstGeom>
          <a:noFill/>
          <a:ln/>
        </p:spPr>
        <p:txBody>
          <a:bodyPr wrap="square" lIns="0" tIns="0" rIns="0" bIns="0" rtlCol="0" anchor="t">
            <a:normAutofit/>
          </a:bodyPr>
          <a:lstStyle/>
          <a:p>
            <a:pPr marL="0" indent="0" algn="l">
              <a:lnSpc>
                <a:spcPct val="104000"/>
              </a:lnSpc>
              <a:buNone/>
            </a:pPr>
            <a:r>
              <a:rPr lang="en-US" sz="2800" dirty="0">
                <a:solidFill>
                  <a:srgbClr val="091C53"/>
                </a:solidFill>
                <a:latin typeface="Instrument Sans SemiBold" pitchFamily="34" charset="0"/>
                <a:ea typeface="Instrument Sans SemiBold" pitchFamily="34" charset="-122"/>
                <a:cs typeface="Instrument Sans SemiBold" pitchFamily="34" charset="-120"/>
              </a:rPr>
              <a:t>Ölçek büyütürken markalaşma ve katma değer merkeze alınmalı</a:t>
            </a:r>
            <a:endParaRPr lang="en-US" sz="2800" dirty="0"/>
          </a:p>
        </p:txBody>
      </p:sp>
      <p:sp>
        <p:nvSpPr>
          <p:cNvPr id="5" name="Text 1"/>
          <p:cNvSpPr/>
          <p:nvPr/>
        </p:nvSpPr>
        <p:spPr>
          <a:xfrm>
            <a:off x="5233360" y="2482155"/>
            <a:ext cx="6296860" cy="3833118"/>
          </a:xfrm>
          <a:prstGeom prst="rect">
            <a:avLst/>
          </a:prstGeom>
          <a:noFill/>
          <a:ln/>
        </p:spPr>
        <p:txBody>
          <a:bodyPr wrap="square" lIns="0" tIns="0" rIns="0" bIns="0" rtlCol="0" anchor="t">
            <a:normAutofit/>
          </a:bodyPr>
          <a:lstStyle/>
          <a:p>
            <a:pPr marL="0" indent="0" algn="l">
              <a:lnSpc>
                <a:spcPct val="130000"/>
              </a:lnSpc>
              <a:spcAft>
                <a:spcPts val="1500"/>
              </a:spcAft>
              <a:buNone/>
            </a:pPr>
            <a:r>
              <a:rPr lang="en-US" sz="1400" dirty="0">
                <a:solidFill>
                  <a:srgbClr val="1E3063"/>
                </a:solidFill>
                <a:latin typeface="Instrument Sans Medium" pitchFamily="34" charset="0"/>
                <a:ea typeface="Instrument Sans Medium" pitchFamily="34" charset="-122"/>
                <a:cs typeface="Instrument Sans Medium" pitchFamily="34" charset="-120"/>
              </a:rPr>
              <a:t>Türkiye'nin bundan sonraki hedefi yalnızca daha fazla kırtasiye ürünü üretmek veya satmak olmamalı. Tasarım, markalaşma, kalite standardizasyonu, sertifikasyon, sürdürülebilirlik ve teknoloji yatırımlarıyla Türk kırtasiye ürünlerinin katma değerini yükseltmeliyiz. Rekabeti yalnızca fiyat üzerinden değil; kalite, güven, tasarım ve marka değeri üzerinden kurabilirsek Türkiye kırtasiye sektörünü dünya pazarında çok daha güçlü bir noktaya taşıyabiliriz.</a:t>
            </a:r>
            <a:endParaRPr lang="en-US" sz="1400" dirty="0"/>
          </a:p>
          <a:p>
            <a:pPr marL="0" indent="0" algn="l">
              <a:lnSpc>
                <a:spcPct val="1300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Özetle reçetemiz açık</a:t>
            </a:r>
            <a:r>
              <a:rPr lang="en-US" sz="1400" b="1" dirty="0">
                <a:solidFill>
                  <a:srgbClr val="1E3063"/>
                </a:solidFill>
                <a:latin typeface="Instrument Sans Bold" pitchFamily="34" charset="0"/>
                <a:ea typeface="Instrument Sans Bold" pitchFamily="34" charset="-122"/>
                <a:cs typeface="Instrument Sans Bold" pitchFamily="34" charset="-120"/>
              </a:rPr>
              <a:t>;</a:t>
            </a:r>
            <a:r>
              <a:rPr lang="en-US" sz="1400" dirty="0">
                <a:solidFill>
                  <a:srgbClr val="1E3063"/>
                </a:solidFill>
                <a:latin typeface="Instrument Sans Medium" pitchFamily="34" charset="0"/>
                <a:ea typeface="Instrument Sans Medium" pitchFamily="34" charset="-122"/>
                <a:cs typeface="Instrument Sans Medium" pitchFamily="34" charset="-120"/>
              </a:rPr>
              <a:t> daha kısa vade, erişilebilir finansman, daha düşük vergi yükü, etkin ve doğru noktaya yönelen denetim, güçlü üretim, sağlıklı işletme sermayesi, modern perakende, daha fazla ihracat ve daha yüksek katma değer. Sektörümüzün önündeki dönemi ancak bütün bu başlıklarda üretici, ithalatçı, toptancı, perakendeci ve kamunun birlikte hareket ettiği bir modelle güçlü bir şekilde yönetebiliriz.</a:t>
            </a:r>
            <a:endParaRPr lang="en-US" sz="1400" dirty="0"/>
          </a:p>
        </p:txBody>
      </p:sp>
      <p:pic>
        <p:nvPicPr>
          <p:cNvPr id="7" name="Image 0">
            <a:extLst>
              <a:ext uri="{FF2B5EF4-FFF2-40B4-BE49-F238E27FC236}">
                <a16:creationId xmlns:a16="http://schemas.microsoft.com/office/drawing/2014/main" id="{0EF1E6BE-C81C-4BF1-4CC6-E4D1FE9A1A2E}"/>
              </a:ext>
            </a:extLst>
          </p:cNvPr>
          <p:cNvPicPr>
            <a:picLocks noChangeAspect="1"/>
          </p:cNvPicPr>
          <p:nvPr/>
        </p:nvPicPr>
        <p:blipFill>
          <a:blip r:embed="rId3"/>
          <a:stretch>
            <a:fillRect/>
          </a:stretch>
        </p:blipFill>
        <p:spPr>
          <a:xfrm rot="16200000">
            <a:off x="5239185" y="-5825"/>
            <a:ext cx="1011056" cy="1022704"/>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F572E3BC-F661-BF92-0719-FCC605F72B96}"/>
              </a:ext>
            </a:extLst>
          </p:cNvPr>
          <p:cNvSpPr txBox="1"/>
          <p:nvPr/>
        </p:nvSpPr>
        <p:spPr>
          <a:xfrm>
            <a:off x="5237421" y="33814"/>
            <a:ext cx="102270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10</a:t>
            </a:r>
            <a:endParaRPr lang="en-TR" sz="36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8F3F2-FCBC-3C63-23D9-38C52CAD695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DD32A7B-A95F-3A9C-B1A3-4A5B1586EDBF}"/>
              </a:ext>
            </a:extLst>
          </p:cNvPr>
          <p:cNvPicPr>
            <a:picLocks noChangeAspect="1"/>
          </p:cNvPicPr>
          <p:nvPr/>
        </p:nvPicPr>
        <p:blipFill>
          <a:blip r:embed="rId3"/>
          <a:stretch>
            <a:fillRect/>
          </a:stretch>
        </p:blipFill>
        <p:spPr>
          <a:xfrm>
            <a:off x="3822435" y="391929"/>
            <a:ext cx="4546823" cy="1824791"/>
          </a:xfrm>
          <a:prstGeom prst="rect">
            <a:avLst/>
          </a:prstGeom>
        </p:spPr>
      </p:pic>
      <p:pic>
        <p:nvPicPr>
          <p:cNvPr id="8" name="Image 0">
            <a:extLst>
              <a:ext uri="{FF2B5EF4-FFF2-40B4-BE49-F238E27FC236}">
                <a16:creationId xmlns:a16="http://schemas.microsoft.com/office/drawing/2014/main" id="{E76760D2-8320-0102-3326-7EF7C04F4A59}"/>
              </a:ext>
            </a:extLst>
          </p:cNvPr>
          <p:cNvPicPr>
            <a:picLocks noChangeAspect="1"/>
          </p:cNvPicPr>
          <p:nvPr/>
        </p:nvPicPr>
        <p:blipFill>
          <a:blip r:embed="rId4"/>
          <a:stretch>
            <a:fillRect/>
          </a:stretch>
        </p:blipFill>
        <p:spPr>
          <a:xfrm rot="5400000">
            <a:off x="1769123" y="528068"/>
            <a:ext cx="2647088" cy="6185333"/>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pic>
        <p:nvPicPr>
          <p:cNvPr id="10" name="Image 0">
            <a:extLst>
              <a:ext uri="{FF2B5EF4-FFF2-40B4-BE49-F238E27FC236}">
                <a16:creationId xmlns:a16="http://schemas.microsoft.com/office/drawing/2014/main" id="{21AE6D1F-CB93-BF65-4728-27524F07FED4}"/>
              </a:ext>
            </a:extLst>
          </p:cNvPr>
          <p:cNvPicPr>
            <a:picLocks noChangeAspect="1"/>
          </p:cNvPicPr>
          <p:nvPr/>
        </p:nvPicPr>
        <p:blipFill>
          <a:blip r:embed="rId4"/>
          <a:stretch>
            <a:fillRect/>
          </a:stretch>
        </p:blipFill>
        <p:spPr>
          <a:xfrm rot="16200000" flipH="1">
            <a:off x="7954458" y="528067"/>
            <a:ext cx="2647088" cy="6185333"/>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11" name="Text 0">
            <a:extLst>
              <a:ext uri="{FF2B5EF4-FFF2-40B4-BE49-F238E27FC236}">
                <a16:creationId xmlns:a16="http://schemas.microsoft.com/office/drawing/2014/main" id="{A436C9A2-19DD-9A4E-96B8-AF0118EBFB80}"/>
              </a:ext>
            </a:extLst>
          </p:cNvPr>
          <p:cNvSpPr/>
          <p:nvPr/>
        </p:nvSpPr>
        <p:spPr>
          <a:xfrm>
            <a:off x="661475" y="3218124"/>
            <a:ext cx="10868745" cy="1806623"/>
          </a:xfrm>
          <a:prstGeom prst="rect">
            <a:avLst/>
          </a:prstGeom>
          <a:noFill/>
          <a:ln/>
        </p:spPr>
        <p:txBody>
          <a:bodyPr wrap="square" lIns="0" tIns="0" rIns="0" bIns="0" rtlCol="0" anchor="t">
            <a:normAutofit/>
          </a:bodyPr>
          <a:lstStyle/>
          <a:p>
            <a:pPr marL="0" indent="0" algn="ctr">
              <a:lnSpc>
                <a:spcPct val="104000"/>
              </a:lnSpc>
              <a:buNone/>
            </a:pPr>
            <a:r>
              <a:rPr lang="en-US" sz="6200" i="1" dirty="0">
                <a:solidFill>
                  <a:srgbClr val="091C53"/>
                </a:solidFill>
                <a:latin typeface="Instrument Sans SemiBold" pitchFamily="34" charset="0"/>
                <a:ea typeface="Instrument Sans SemiBold" pitchFamily="34" charset="-122"/>
                <a:cs typeface="Instrument Sans SemiBold" pitchFamily="34" charset="-120"/>
              </a:rPr>
              <a:t>TEŞEKKÜRLER</a:t>
            </a:r>
            <a:endParaRPr lang="en-US" sz="6200" i="1" dirty="0"/>
          </a:p>
        </p:txBody>
      </p:sp>
    </p:spTree>
    <p:extLst>
      <p:ext uri="{BB962C8B-B14F-4D97-AF65-F5344CB8AC3E}">
        <p14:creationId xmlns:p14="http://schemas.microsoft.com/office/powerpoint/2010/main" val="2438690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7391215" y="0"/>
            <a:ext cx="4800480" cy="6858000"/>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pic>
        <p:nvPicPr>
          <p:cNvPr id="3" name="Image 1" descr="preencoded.png"/>
          <p:cNvPicPr>
            <a:picLocks noChangeAspect="1"/>
          </p:cNvPicPr>
          <p:nvPr/>
        </p:nvPicPr>
        <p:blipFill>
          <a:blip r:embed="rId4"/>
          <a:stretch>
            <a:fillRect/>
          </a:stretch>
        </p:blipFill>
        <p:spPr>
          <a:xfrm>
            <a:off x="7977286" y="338931"/>
            <a:ext cx="4119856" cy="6180038"/>
          </a:xfrm>
          <a:prstGeom prst="rect">
            <a:avLst/>
          </a:prstGeom>
        </p:spPr>
      </p:pic>
      <p:sp>
        <p:nvSpPr>
          <p:cNvPr id="4" name="Text 0"/>
          <p:cNvSpPr/>
          <p:nvPr/>
        </p:nvSpPr>
        <p:spPr>
          <a:xfrm>
            <a:off x="661475" y="1486892"/>
            <a:ext cx="6296860" cy="118129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Vadeler makul seviyelere çekilmeli</a:t>
            </a:r>
            <a:endParaRPr lang="en-US" sz="3700" dirty="0"/>
          </a:p>
        </p:txBody>
      </p:sp>
      <p:sp>
        <p:nvSpPr>
          <p:cNvPr id="5" name="Text 1"/>
          <p:cNvSpPr/>
          <p:nvPr/>
        </p:nvSpPr>
        <p:spPr>
          <a:xfrm>
            <a:off x="661475" y="2951659"/>
            <a:ext cx="6296860" cy="2419350"/>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Kırtasiye sektöründe ödeme sürelerinin giderek uzaması, firmaların finansal yapısı üzerinde ciddi bir baskı oluşturuyor. Özellikle sezonluk çalışan bir sektör olmamız nedeniyle satış ile tahsilat arasındaki sürenin uzaması, firmaların yeni döneme hazırlanmasını ve nakit akışını yönetmesini zorlaştırıyor. Daha dengeli bir ticaret yapısı için vadelerin makul seviyelere çekilmesi, ödeme disiplininin güçlendirilmesi ve sektörün kendi finansmanını uzun vadeler üzerinden taşımak zorunda kalmadığı bir yapının oluşturulması gerekiyor.</a:t>
            </a:r>
            <a:endParaRPr lang="en-US" sz="1450" dirty="0"/>
          </a:p>
        </p:txBody>
      </p:sp>
      <p:grpSp>
        <p:nvGrpSpPr>
          <p:cNvPr id="9" name="Group 8">
            <a:extLst>
              <a:ext uri="{FF2B5EF4-FFF2-40B4-BE49-F238E27FC236}">
                <a16:creationId xmlns:a16="http://schemas.microsoft.com/office/drawing/2014/main" id="{39EC3959-3A0B-4B0A-DBE7-6057C71EA695}"/>
              </a:ext>
            </a:extLst>
          </p:cNvPr>
          <p:cNvGrpSpPr/>
          <p:nvPr/>
        </p:nvGrpSpPr>
        <p:grpSpPr>
          <a:xfrm>
            <a:off x="661475" y="0"/>
            <a:ext cx="835729" cy="1011056"/>
            <a:chOff x="661475" y="0"/>
            <a:chExt cx="835729" cy="1011056"/>
          </a:xfrm>
        </p:grpSpPr>
        <p:pic>
          <p:nvPicPr>
            <p:cNvPr id="6" name="Image 0">
              <a:extLst>
                <a:ext uri="{FF2B5EF4-FFF2-40B4-BE49-F238E27FC236}">
                  <a16:creationId xmlns:a16="http://schemas.microsoft.com/office/drawing/2014/main" id="{5860089D-826A-08C7-14EE-51E5B8A6A51A}"/>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D66F2834-9B99-7450-2753-78010FDCBA09}"/>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1</a:t>
              </a:r>
              <a:endParaRPr lang="en-TR" sz="3600" b="1"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0"/>
            <a:ext cx="4800480" cy="6858000"/>
          </a:xfrm>
          <a:custGeom>
            <a:avLst/>
            <a:gdLst/>
            <a:ahLst/>
            <a:cxnLst/>
            <a:rect l="0" t="0" r="100000" b="100000"/>
            <a:pathLst>
              <a:path w="100000" h="100000">
                <a:moveTo>
                  <a:pt x="0" y="0"/>
                </a:moveTo>
                <a:lnTo>
                  <a:pt x="91210" y="0"/>
                </a:lnTo>
                <a:lnTo>
                  <a:pt x="92090" y="2640"/>
                </a:lnTo>
                <a:lnTo>
                  <a:pt x="93070" y="7030"/>
                </a:lnTo>
                <a:lnTo>
                  <a:pt x="93650" y="11330"/>
                </a:lnTo>
                <a:lnTo>
                  <a:pt x="93850" y="14750"/>
                </a:lnTo>
                <a:lnTo>
                  <a:pt x="93460" y="21970"/>
                </a:lnTo>
                <a:lnTo>
                  <a:pt x="91990" y="31150"/>
                </a:lnTo>
                <a:lnTo>
                  <a:pt x="91410" y="36520"/>
                </a:lnTo>
                <a:lnTo>
                  <a:pt x="91210" y="40040"/>
                </a:lnTo>
                <a:lnTo>
                  <a:pt x="91310" y="45700"/>
                </a:lnTo>
                <a:lnTo>
                  <a:pt x="91890" y="48930"/>
                </a:lnTo>
                <a:lnTo>
                  <a:pt x="93160" y="52540"/>
                </a:lnTo>
                <a:lnTo>
                  <a:pt x="94920" y="56050"/>
                </a:lnTo>
                <a:lnTo>
                  <a:pt x="97170" y="59860"/>
                </a:lnTo>
                <a:lnTo>
                  <a:pt x="98730" y="63280"/>
                </a:lnTo>
                <a:lnTo>
                  <a:pt x="99800" y="67290"/>
                </a:lnTo>
                <a:lnTo>
                  <a:pt x="100000" y="71480"/>
                </a:lnTo>
                <a:lnTo>
                  <a:pt x="99710" y="73630"/>
                </a:lnTo>
                <a:lnTo>
                  <a:pt x="99020" y="76460"/>
                </a:lnTo>
                <a:lnTo>
                  <a:pt x="97750" y="80180"/>
                </a:lnTo>
                <a:lnTo>
                  <a:pt x="96390" y="83400"/>
                </a:lnTo>
                <a:lnTo>
                  <a:pt x="91890" y="91990"/>
                </a:lnTo>
                <a:lnTo>
                  <a:pt x="89450" y="96000"/>
                </a:lnTo>
                <a:lnTo>
                  <a:pt x="86720" y="100000"/>
                </a:lnTo>
                <a:lnTo>
                  <a:pt x="0" y="100000"/>
                </a:lnTo>
                <a:close/>
              </a:path>
            </a:pathLst>
          </a:custGeom>
        </p:spPr>
      </p:pic>
      <p:pic>
        <p:nvPicPr>
          <p:cNvPr id="3" name="Image 1" descr="preencoded.png"/>
          <p:cNvPicPr>
            <a:picLocks noChangeAspect="1"/>
          </p:cNvPicPr>
          <p:nvPr/>
        </p:nvPicPr>
        <p:blipFill>
          <a:blip r:embed="rId4"/>
          <a:stretch>
            <a:fillRect/>
          </a:stretch>
        </p:blipFill>
        <p:spPr>
          <a:xfrm>
            <a:off x="94553" y="338931"/>
            <a:ext cx="4119856" cy="6180038"/>
          </a:xfrm>
          <a:prstGeom prst="rect">
            <a:avLst/>
          </a:prstGeom>
        </p:spPr>
      </p:pic>
      <p:sp>
        <p:nvSpPr>
          <p:cNvPr id="4" name="Text 0"/>
          <p:cNvSpPr/>
          <p:nvPr/>
        </p:nvSpPr>
        <p:spPr>
          <a:xfrm>
            <a:off x="5233360" y="1638102"/>
            <a:ext cx="6296860" cy="118129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İşletme sermayesine erişim kolaylaştırılmalı</a:t>
            </a:r>
            <a:endParaRPr lang="en-US" sz="3700" dirty="0"/>
          </a:p>
        </p:txBody>
      </p:sp>
      <p:sp>
        <p:nvSpPr>
          <p:cNvPr id="5" name="Text 1"/>
          <p:cNvSpPr/>
          <p:nvPr/>
        </p:nvSpPr>
        <p:spPr>
          <a:xfrm>
            <a:off x="5233360" y="3102868"/>
            <a:ext cx="6296860" cy="2116931"/>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Yüksek finansman maliyetleri ve likidite sıkışıklığı, özellikle KOBİ ölçeğindeki işletmeler üzerinde ciddi baskı oluşturuyor. Üretici, ithalatçı, toptancı ve perakendecilerin işletme sermayesi ihtiyacını karşılayacak, ticari faaliyetle bağlantılı ve uygun maliyetli finansman modellerinin geliştirilmesi sektör açısından önemli bir rahatlama sağlayacaktır. Vadelerin kısalması kadar işletmelerin finansmana erişebilmesi de zincirin devamlılığı açısından kritik öneme sahip.</a:t>
            </a:r>
            <a:endParaRPr lang="en-US" sz="1450" dirty="0"/>
          </a:p>
        </p:txBody>
      </p:sp>
      <p:grpSp>
        <p:nvGrpSpPr>
          <p:cNvPr id="6" name="Group 5">
            <a:extLst>
              <a:ext uri="{FF2B5EF4-FFF2-40B4-BE49-F238E27FC236}">
                <a16:creationId xmlns:a16="http://schemas.microsoft.com/office/drawing/2014/main" id="{2249B319-6BA2-46D2-98D5-14985DC53F77}"/>
              </a:ext>
            </a:extLst>
          </p:cNvPr>
          <p:cNvGrpSpPr/>
          <p:nvPr/>
        </p:nvGrpSpPr>
        <p:grpSpPr>
          <a:xfrm>
            <a:off x="5233360" y="0"/>
            <a:ext cx="835729" cy="1011056"/>
            <a:chOff x="661475" y="0"/>
            <a:chExt cx="835729" cy="1011056"/>
          </a:xfrm>
        </p:grpSpPr>
        <p:pic>
          <p:nvPicPr>
            <p:cNvPr id="7" name="Image 0">
              <a:extLst>
                <a:ext uri="{FF2B5EF4-FFF2-40B4-BE49-F238E27FC236}">
                  <a16:creationId xmlns:a16="http://schemas.microsoft.com/office/drawing/2014/main" id="{2F422448-3BCA-0C96-E526-9E914F88F952}"/>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66B187D7-8C46-D329-C3FF-5E148519A3F2}"/>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2</a:t>
              </a:r>
              <a:endParaRPr lang="en-TR" sz="3600" b="1"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0"/>
            <a:ext cx="4800480" cy="6858000"/>
          </a:xfrm>
          <a:custGeom>
            <a:avLst/>
            <a:gdLst/>
            <a:ahLst/>
            <a:cxnLst/>
            <a:rect l="0" t="0" r="100000" b="100000"/>
            <a:pathLst>
              <a:path w="100000" h="100000">
                <a:moveTo>
                  <a:pt x="0" y="0"/>
                </a:moveTo>
                <a:lnTo>
                  <a:pt x="91210" y="0"/>
                </a:lnTo>
                <a:lnTo>
                  <a:pt x="92090" y="2640"/>
                </a:lnTo>
                <a:lnTo>
                  <a:pt x="93070" y="7030"/>
                </a:lnTo>
                <a:lnTo>
                  <a:pt x="93650" y="11330"/>
                </a:lnTo>
                <a:lnTo>
                  <a:pt x="93850" y="14750"/>
                </a:lnTo>
                <a:lnTo>
                  <a:pt x="93460" y="21970"/>
                </a:lnTo>
                <a:lnTo>
                  <a:pt x="91990" y="31150"/>
                </a:lnTo>
                <a:lnTo>
                  <a:pt x="91410" y="36520"/>
                </a:lnTo>
                <a:lnTo>
                  <a:pt x="91210" y="40040"/>
                </a:lnTo>
                <a:lnTo>
                  <a:pt x="91310" y="45700"/>
                </a:lnTo>
                <a:lnTo>
                  <a:pt x="91890" y="48930"/>
                </a:lnTo>
                <a:lnTo>
                  <a:pt x="93160" y="52540"/>
                </a:lnTo>
                <a:lnTo>
                  <a:pt x="94920" y="56050"/>
                </a:lnTo>
                <a:lnTo>
                  <a:pt x="97170" y="59860"/>
                </a:lnTo>
                <a:lnTo>
                  <a:pt x="98730" y="63280"/>
                </a:lnTo>
                <a:lnTo>
                  <a:pt x="99800" y="67290"/>
                </a:lnTo>
                <a:lnTo>
                  <a:pt x="100000" y="71480"/>
                </a:lnTo>
                <a:lnTo>
                  <a:pt x="99710" y="73630"/>
                </a:lnTo>
                <a:lnTo>
                  <a:pt x="99020" y="76460"/>
                </a:lnTo>
                <a:lnTo>
                  <a:pt x="97750" y="80180"/>
                </a:lnTo>
                <a:lnTo>
                  <a:pt x="96390" y="83400"/>
                </a:lnTo>
                <a:lnTo>
                  <a:pt x="91890" y="91990"/>
                </a:lnTo>
                <a:lnTo>
                  <a:pt x="89450" y="96000"/>
                </a:lnTo>
                <a:lnTo>
                  <a:pt x="86720" y="100000"/>
                </a:lnTo>
                <a:lnTo>
                  <a:pt x="0" y="100000"/>
                </a:lnTo>
                <a:close/>
              </a:path>
            </a:pathLst>
          </a:custGeom>
        </p:spPr>
      </p:pic>
      <p:pic>
        <p:nvPicPr>
          <p:cNvPr id="3" name="Image 1" descr="preencoded.png"/>
          <p:cNvPicPr>
            <a:picLocks noChangeAspect="1"/>
          </p:cNvPicPr>
          <p:nvPr/>
        </p:nvPicPr>
        <p:blipFill>
          <a:blip r:embed="rId4"/>
          <a:stretch>
            <a:fillRect/>
          </a:stretch>
        </p:blipFill>
        <p:spPr>
          <a:xfrm>
            <a:off x="94553" y="338931"/>
            <a:ext cx="4119856" cy="6180038"/>
          </a:xfrm>
          <a:prstGeom prst="rect">
            <a:avLst/>
          </a:prstGeom>
        </p:spPr>
      </p:pic>
      <p:sp>
        <p:nvSpPr>
          <p:cNvPr id="4" name="Text 0"/>
          <p:cNvSpPr/>
          <p:nvPr/>
        </p:nvSpPr>
        <p:spPr>
          <a:xfrm>
            <a:off x="5233360" y="1789311"/>
            <a:ext cx="6296860" cy="118129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Eğitim araç gereçlerinde KDV yükü azaltılmalı</a:t>
            </a:r>
            <a:endParaRPr lang="en-US" sz="3700" dirty="0"/>
          </a:p>
        </p:txBody>
      </p:sp>
      <p:sp>
        <p:nvSpPr>
          <p:cNvPr id="5" name="Text 1"/>
          <p:cNvSpPr/>
          <p:nvPr/>
        </p:nvSpPr>
        <p:spPr>
          <a:xfrm>
            <a:off x="5233360" y="3254077"/>
            <a:ext cx="6296860" cy="1814513"/>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Kırtasiye ürünleri yalnızca ticari ürünler değil, aynı zamanda eğitimin temel araç gereçleridir. Kitaplarda olduğu gibi temel kırtasiye ürünlerinde de KDV'nin yüzde 0'a indirilmesi ailelerin eğitim harcamalarını azaltacak, kayıtlı ticareti destekleyecek ve çocukların nitelikli eğitim ürünlerine erişimini kolaylaştıracak. TÜKİD olarak bu talebimizi kamu nezdinde de dile getirmeye devam ediyoruz.</a:t>
            </a:r>
            <a:endParaRPr lang="en-US" sz="1450" dirty="0"/>
          </a:p>
        </p:txBody>
      </p:sp>
      <p:grpSp>
        <p:nvGrpSpPr>
          <p:cNvPr id="6" name="Group 5">
            <a:extLst>
              <a:ext uri="{FF2B5EF4-FFF2-40B4-BE49-F238E27FC236}">
                <a16:creationId xmlns:a16="http://schemas.microsoft.com/office/drawing/2014/main" id="{16540030-99F7-B46D-A45B-C7C2731A3EC6}"/>
              </a:ext>
            </a:extLst>
          </p:cNvPr>
          <p:cNvGrpSpPr/>
          <p:nvPr/>
        </p:nvGrpSpPr>
        <p:grpSpPr>
          <a:xfrm>
            <a:off x="5233360" y="0"/>
            <a:ext cx="835729" cy="1011056"/>
            <a:chOff x="661475" y="0"/>
            <a:chExt cx="835729" cy="1011056"/>
          </a:xfrm>
        </p:grpSpPr>
        <p:pic>
          <p:nvPicPr>
            <p:cNvPr id="7" name="Image 0">
              <a:extLst>
                <a:ext uri="{FF2B5EF4-FFF2-40B4-BE49-F238E27FC236}">
                  <a16:creationId xmlns:a16="http://schemas.microsoft.com/office/drawing/2014/main" id="{7BEB3B0A-2E09-5F28-30E6-0D00D9D9CAB5}"/>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04668476-F60E-5BF5-8844-D9640DE38E60}"/>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3</a:t>
              </a:r>
              <a:endParaRPr lang="en-TR" sz="3600" b="1"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7391215" y="0"/>
            <a:ext cx="4800480" cy="6858000"/>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pic>
        <p:nvPicPr>
          <p:cNvPr id="3" name="Image 1" descr="preencoded.png"/>
          <p:cNvPicPr>
            <a:picLocks noChangeAspect="1"/>
          </p:cNvPicPr>
          <p:nvPr/>
        </p:nvPicPr>
        <p:blipFill>
          <a:blip r:embed="rId4"/>
          <a:stretch>
            <a:fillRect/>
          </a:stretch>
        </p:blipFill>
        <p:spPr>
          <a:xfrm>
            <a:off x="7977286" y="338931"/>
            <a:ext cx="4119856" cy="6180038"/>
          </a:xfrm>
          <a:prstGeom prst="rect">
            <a:avLst/>
          </a:prstGeom>
        </p:spPr>
      </p:pic>
      <p:sp>
        <p:nvSpPr>
          <p:cNvPr id="4" name="Text 0"/>
          <p:cNvSpPr/>
          <p:nvPr/>
        </p:nvSpPr>
        <p:spPr>
          <a:xfrm>
            <a:off x="661475" y="1789311"/>
            <a:ext cx="6296860" cy="118129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TAREKS ve ürün güvenliği süreçleri sadeleştirilmeli</a:t>
            </a:r>
            <a:endParaRPr lang="en-US" sz="3700" dirty="0"/>
          </a:p>
        </p:txBody>
      </p:sp>
      <p:sp>
        <p:nvSpPr>
          <p:cNvPr id="5" name="Text 1"/>
          <p:cNvSpPr/>
          <p:nvPr/>
        </p:nvSpPr>
        <p:spPr>
          <a:xfrm>
            <a:off x="661475" y="3254077"/>
            <a:ext cx="6296860" cy="1814513"/>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Ürün güvenliğinden taviz verilmemeli ancak yıllardır güvenli olduğu kanıtlanmış aynı ürünlerin her yıl yeniden aynı test süreçlerinden geçirilmesi de sektör üzerinde ciddi maliyet oluşturuyor. Avrupa'daki uygulamalara benzer şekilde testlerin daha uzun süre geçerli olduğu, risk esaslı bir denetim modeline geçilmesi; antrepo, ardiye ve test maliyetlerinin azaltılmasına katkı sağlayacak.</a:t>
            </a:r>
            <a:endParaRPr lang="en-US" sz="1450" dirty="0"/>
          </a:p>
        </p:txBody>
      </p:sp>
      <p:grpSp>
        <p:nvGrpSpPr>
          <p:cNvPr id="6" name="Group 5">
            <a:extLst>
              <a:ext uri="{FF2B5EF4-FFF2-40B4-BE49-F238E27FC236}">
                <a16:creationId xmlns:a16="http://schemas.microsoft.com/office/drawing/2014/main" id="{2ED153E0-9AAF-0BF8-7425-8F5F9B3B5473}"/>
              </a:ext>
            </a:extLst>
          </p:cNvPr>
          <p:cNvGrpSpPr/>
          <p:nvPr/>
        </p:nvGrpSpPr>
        <p:grpSpPr>
          <a:xfrm>
            <a:off x="661475" y="0"/>
            <a:ext cx="835729" cy="1011056"/>
            <a:chOff x="661475" y="0"/>
            <a:chExt cx="835729" cy="1011056"/>
          </a:xfrm>
        </p:grpSpPr>
        <p:pic>
          <p:nvPicPr>
            <p:cNvPr id="7" name="Image 0">
              <a:extLst>
                <a:ext uri="{FF2B5EF4-FFF2-40B4-BE49-F238E27FC236}">
                  <a16:creationId xmlns:a16="http://schemas.microsoft.com/office/drawing/2014/main" id="{90D82BAF-DEEA-58F5-CF64-CD9CF7845DE1}"/>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E74459F3-E1ED-9B9A-6987-6436AF900FA7}"/>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4</a:t>
              </a:r>
              <a:endParaRPr lang="en-TR" sz="3600" b="1"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7391215" y="0"/>
            <a:ext cx="4800480" cy="6858000"/>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pic>
        <p:nvPicPr>
          <p:cNvPr id="3" name="Image 1" descr="preencoded.png"/>
          <p:cNvPicPr>
            <a:picLocks noChangeAspect="1"/>
          </p:cNvPicPr>
          <p:nvPr/>
        </p:nvPicPr>
        <p:blipFill>
          <a:blip r:embed="rId4"/>
          <a:stretch>
            <a:fillRect/>
          </a:stretch>
        </p:blipFill>
        <p:spPr>
          <a:xfrm>
            <a:off x="7977286" y="338931"/>
            <a:ext cx="4119856" cy="6180038"/>
          </a:xfrm>
          <a:prstGeom prst="rect">
            <a:avLst/>
          </a:prstGeom>
        </p:spPr>
      </p:pic>
      <p:sp>
        <p:nvSpPr>
          <p:cNvPr id="4" name="Text 0"/>
          <p:cNvSpPr/>
          <p:nvPr/>
        </p:nvSpPr>
        <p:spPr>
          <a:xfrm>
            <a:off x="661475" y="1342827"/>
            <a:ext cx="6296860" cy="177194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Denetimlerin odağı kaçak, sahte ve kimliksiz ürünler olmalı</a:t>
            </a:r>
            <a:endParaRPr lang="en-US" sz="3700" dirty="0"/>
          </a:p>
        </p:txBody>
      </p:sp>
      <p:sp>
        <p:nvSpPr>
          <p:cNvPr id="5" name="Text 1"/>
          <p:cNvSpPr/>
          <p:nvPr/>
        </p:nvSpPr>
        <p:spPr>
          <a:xfrm>
            <a:off x="661475" y="3398242"/>
            <a:ext cx="6296860" cy="2116931"/>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Sektörümüz ürün güvenliğinde çok yüksek standartlara ulaşmış durumda. Buna karşılık üreticisi veya ithalatçısı belli olmayan, kayıt dışı ve denetimsiz ürünlerin piyasadaki varlığı hem çocuk sağlığı açısından risk yaratıyor hem de vergisini ödeyen, mevzuata uygun çalışan firmalara karşı haksız rekabete yol açıyor. Denetim kapasitesinin özellikle kaçak, sahte, merdiven altı ve kimliksiz ürünlerin üzerine yoğunlaştırılması gerekiyor.</a:t>
            </a:r>
            <a:endParaRPr lang="en-US" sz="1450" dirty="0"/>
          </a:p>
        </p:txBody>
      </p:sp>
      <p:grpSp>
        <p:nvGrpSpPr>
          <p:cNvPr id="6" name="Group 5">
            <a:extLst>
              <a:ext uri="{FF2B5EF4-FFF2-40B4-BE49-F238E27FC236}">
                <a16:creationId xmlns:a16="http://schemas.microsoft.com/office/drawing/2014/main" id="{8792B032-802C-8BC5-2531-AA88E7BC33AF}"/>
              </a:ext>
            </a:extLst>
          </p:cNvPr>
          <p:cNvGrpSpPr/>
          <p:nvPr/>
        </p:nvGrpSpPr>
        <p:grpSpPr>
          <a:xfrm>
            <a:off x="661475" y="0"/>
            <a:ext cx="835729" cy="1011056"/>
            <a:chOff x="661475" y="0"/>
            <a:chExt cx="835729" cy="1011056"/>
          </a:xfrm>
        </p:grpSpPr>
        <p:pic>
          <p:nvPicPr>
            <p:cNvPr id="7" name="Image 0">
              <a:extLst>
                <a:ext uri="{FF2B5EF4-FFF2-40B4-BE49-F238E27FC236}">
                  <a16:creationId xmlns:a16="http://schemas.microsoft.com/office/drawing/2014/main" id="{66544864-3E7C-7C51-1B23-15CDFA575B70}"/>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0C169CE2-16E9-13A6-5A3E-9C42F915DEC7}"/>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5</a:t>
              </a:r>
              <a:endParaRPr lang="en-TR" sz="3600" b="1"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0"/>
            <a:ext cx="4800480" cy="6858000"/>
          </a:xfrm>
          <a:custGeom>
            <a:avLst/>
            <a:gdLst/>
            <a:ahLst/>
            <a:cxnLst/>
            <a:rect l="0" t="0" r="100000" b="100000"/>
            <a:pathLst>
              <a:path w="100000" h="100000">
                <a:moveTo>
                  <a:pt x="0" y="0"/>
                </a:moveTo>
                <a:lnTo>
                  <a:pt x="91210" y="0"/>
                </a:lnTo>
                <a:lnTo>
                  <a:pt x="92090" y="2640"/>
                </a:lnTo>
                <a:lnTo>
                  <a:pt x="93070" y="7030"/>
                </a:lnTo>
                <a:lnTo>
                  <a:pt x="93650" y="11330"/>
                </a:lnTo>
                <a:lnTo>
                  <a:pt x="93850" y="14750"/>
                </a:lnTo>
                <a:lnTo>
                  <a:pt x="93460" y="21970"/>
                </a:lnTo>
                <a:lnTo>
                  <a:pt x="91990" y="31150"/>
                </a:lnTo>
                <a:lnTo>
                  <a:pt x="91410" y="36520"/>
                </a:lnTo>
                <a:lnTo>
                  <a:pt x="91210" y="40040"/>
                </a:lnTo>
                <a:lnTo>
                  <a:pt x="91310" y="45700"/>
                </a:lnTo>
                <a:lnTo>
                  <a:pt x="91890" y="48930"/>
                </a:lnTo>
                <a:lnTo>
                  <a:pt x="93160" y="52540"/>
                </a:lnTo>
                <a:lnTo>
                  <a:pt x="94920" y="56050"/>
                </a:lnTo>
                <a:lnTo>
                  <a:pt x="97170" y="59860"/>
                </a:lnTo>
                <a:lnTo>
                  <a:pt x="98730" y="63280"/>
                </a:lnTo>
                <a:lnTo>
                  <a:pt x="99800" y="67290"/>
                </a:lnTo>
                <a:lnTo>
                  <a:pt x="100000" y="71480"/>
                </a:lnTo>
                <a:lnTo>
                  <a:pt x="99710" y="73630"/>
                </a:lnTo>
                <a:lnTo>
                  <a:pt x="99020" y="76460"/>
                </a:lnTo>
                <a:lnTo>
                  <a:pt x="97750" y="80180"/>
                </a:lnTo>
                <a:lnTo>
                  <a:pt x="96390" y="83400"/>
                </a:lnTo>
                <a:lnTo>
                  <a:pt x="91890" y="91990"/>
                </a:lnTo>
                <a:lnTo>
                  <a:pt x="89450" y="96000"/>
                </a:lnTo>
                <a:lnTo>
                  <a:pt x="86720" y="100000"/>
                </a:lnTo>
                <a:lnTo>
                  <a:pt x="0" y="100000"/>
                </a:lnTo>
                <a:close/>
              </a:path>
            </a:pathLst>
          </a:custGeom>
        </p:spPr>
      </p:pic>
      <p:pic>
        <p:nvPicPr>
          <p:cNvPr id="3" name="Image 1" descr="preencoded.png"/>
          <p:cNvPicPr>
            <a:picLocks noChangeAspect="1"/>
          </p:cNvPicPr>
          <p:nvPr/>
        </p:nvPicPr>
        <p:blipFill>
          <a:blip r:embed="rId4"/>
          <a:stretch>
            <a:fillRect/>
          </a:stretch>
        </p:blipFill>
        <p:spPr>
          <a:xfrm>
            <a:off x="94553" y="338931"/>
            <a:ext cx="4119856" cy="6180038"/>
          </a:xfrm>
          <a:prstGeom prst="rect">
            <a:avLst/>
          </a:prstGeom>
        </p:spPr>
      </p:pic>
      <p:sp>
        <p:nvSpPr>
          <p:cNvPr id="4" name="Text 0"/>
          <p:cNvSpPr/>
          <p:nvPr/>
        </p:nvSpPr>
        <p:spPr>
          <a:xfrm>
            <a:off x="5233360" y="1494036"/>
            <a:ext cx="6296860" cy="177194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Üretimde kullanılan hammaddelere erişim kolaylaştırılmalı</a:t>
            </a:r>
            <a:endParaRPr lang="en-US" sz="3700" dirty="0"/>
          </a:p>
        </p:txBody>
      </p:sp>
      <p:sp>
        <p:nvSpPr>
          <p:cNvPr id="5" name="Text 1"/>
          <p:cNvSpPr/>
          <p:nvPr/>
        </p:nvSpPr>
        <p:spPr>
          <a:xfrm>
            <a:off x="5233360" y="3549452"/>
            <a:ext cx="6296860" cy="1814513"/>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Türkiye'nin kırtasiye sektöründe güçlü üretim kabiliyeti bulunuyor. Ancak hammadde maliyetleri ve ithal girdilerde yaşanan süreçler üreticinin rekabet gücünü etkiliyor. Üretimde kullanılan hammaddelerin gümrük süreçlerinin kolaylaştırılması, yerli üretimin desteklenmesi ve sanayicinin kaliteli girdiye rekabetçi koşullarda ulaşması gerekiyor. Bu konuyu Ticaret Bakanlığı temaslarımızda da gündeme taşıdık.</a:t>
            </a:r>
            <a:endParaRPr lang="en-US" sz="1450" dirty="0"/>
          </a:p>
        </p:txBody>
      </p:sp>
      <p:grpSp>
        <p:nvGrpSpPr>
          <p:cNvPr id="6" name="Group 5">
            <a:extLst>
              <a:ext uri="{FF2B5EF4-FFF2-40B4-BE49-F238E27FC236}">
                <a16:creationId xmlns:a16="http://schemas.microsoft.com/office/drawing/2014/main" id="{EC83F7E4-FBE7-3719-CBE8-37AB80B76C11}"/>
              </a:ext>
            </a:extLst>
          </p:cNvPr>
          <p:cNvGrpSpPr/>
          <p:nvPr/>
        </p:nvGrpSpPr>
        <p:grpSpPr>
          <a:xfrm>
            <a:off x="5233360" y="0"/>
            <a:ext cx="835729" cy="1011056"/>
            <a:chOff x="661475" y="0"/>
            <a:chExt cx="835729" cy="1011056"/>
          </a:xfrm>
        </p:grpSpPr>
        <p:pic>
          <p:nvPicPr>
            <p:cNvPr id="7" name="Image 0">
              <a:extLst>
                <a:ext uri="{FF2B5EF4-FFF2-40B4-BE49-F238E27FC236}">
                  <a16:creationId xmlns:a16="http://schemas.microsoft.com/office/drawing/2014/main" id="{6BF6DD0B-51FC-3650-5E90-A81341A7834D}"/>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D01D26B1-5930-18C4-661A-729B991B3E1C}"/>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6</a:t>
              </a:r>
              <a:endParaRPr lang="en-TR" sz="3600" b="1"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7391215" y="0"/>
            <a:ext cx="4800480" cy="6858000"/>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pic>
        <p:nvPicPr>
          <p:cNvPr id="3" name="Image 1" descr="preencoded.png"/>
          <p:cNvPicPr>
            <a:picLocks noChangeAspect="1"/>
          </p:cNvPicPr>
          <p:nvPr/>
        </p:nvPicPr>
        <p:blipFill>
          <a:blip r:embed="rId4"/>
          <a:stretch>
            <a:fillRect/>
          </a:stretch>
        </p:blipFill>
        <p:spPr>
          <a:xfrm>
            <a:off x="7977286" y="338931"/>
            <a:ext cx="4119856" cy="6180038"/>
          </a:xfrm>
          <a:prstGeom prst="rect">
            <a:avLst/>
          </a:prstGeom>
        </p:spPr>
      </p:pic>
      <p:sp>
        <p:nvSpPr>
          <p:cNvPr id="4" name="Text 0"/>
          <p:cNvSpPr/>
          <p:nvPr/>
        </p:nvSpPr>
        <p:spPr>
          <a:xfrm>
            <a:off x="661475" y="1342827"/>
            <a:ext cx="6296860" cy="177194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Stok ve öz sermaye yönetiminde yeni bir disiplin oluşturulmalı</a:t>
            </a:r>
            <a:endParaRPr lang="en-US" sz="3700" dirty="0"/>
          </a:p>
        </p:txBody>
      </p:sp>
      <p:sp>
        <p:nvSpPr>
          <p:cNvPr id="5" name="Text 1"/>
          <p:cNvSpPr/>
          <p:nvPr/>
        </p:nvSpPr>
        <p:spPr>
          <a:xfrm>
            <a:off x="661475" y="3398242"/>
            <a:ext cx="6296860" cy="2116931"/>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Sektörümüzün, çözümü yalnızca kamudan beklememesi gerekiyor. Firmalarımızın da değişen ekonomik şartlara göre stok, nakit akışı ve öz sermaye yönetimini yeniden ele alması şart. Gereğinden fazla stoklanma, yüksek dış kaynak kullanımı ve işletme sermayesinin faaliyet dışı alanlara yönlendirilmesi bugünkü ekonomik ortamda ciddi risk oluşturuyor. Daha kontrollü stok ve güçlü öz sermaye yapısı önümüzdeki dönemin en önemli işletme disiplinlerinden biri olacak.</a:t>
            </a:r>
            <a:endParaRPr lang="en-US" sz="1450" dirty="0"/>
          </a:p>
        </p:txBody>
      </p:sp>
      <p:grpSp>
        <p:nvGrpSpPr>
          <p:cNvPr id="6" name="Group 5">
            <a:extLst>
              <a:ext uri="{FF2B5EF4-FFF2-40B4-BE49-F238E27FC236}">
                <a16:creationId xmlns:a16="http://schemas.microsoft.com/office/drawing/2014/main" id="{BD86B275-8F10-4616-54BE-AD03E6CE4D01}"/>
              </a:ext>
            </a:extLst>
          </p:cNvPr>
          <p:cNvGrpSpPr/>
          <p:nvPr/>
        </p:nvGrpSpPr>
        <p:grpSpPr>
          <a:xfrm>
            <a:off x="661475" y="0"/>
            <a:ext cx="835729" cy="1011056"/>
            <a:chOff x="661475" y="0"/>
            <a:chExt cx="835729" cy="1011056"/>
          </a:xfrm>
        </p:grpSpPr>
        <p:pic>
          <p:nvPicPr>
            <p:cNvPr id="7" name="Image 0">
              <a:extLst>
                <a:ext uri="{FF2B5EF4-FFF2-40B4-BE49-F238E27FC236}">
                  <a16:creationId xmlns:a16="http://schemas.microsoft.com/office/drawing/2014/main" id="{C5D379B0-E367-1DCB-B5AD-2E1966AD3745}"/>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631A030F-F9AE-B9F1-424F-02E744A0B125}"/>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7</a:t>
              </a:r>
              <a:endParaRPr lang="en-TR" sz="3600" b="1"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0"/>
            <a:ext cx="4800480" cy="6858000"/>
          </a:xfrm>
          <a:custGeom>
            <a:avLst/>
            <a:gdLst/>
            <a:ahLst/>
            <a:cxnLst/>
            <a:rect l="0" t="0" r="100000" b="100000"/>
            <a:pathLst>
              <a:path w="100000" h="100000">
                <a:moveTo>
                  <a:pt x="0" y="0"/>
                </a:moveTo>
                <a:lnTo>
                  <a:pt x="91210" y="0"/>
                </a:lnTo>
                <a:lnTo>
                  <a:pt x="92090" y="2640"/>
                </a:lnTo>
                <a:lnTo>
                  <a:pt x="93070" y="7030"/>
                </a:lnTo>
                <a:lnTo>
                  <a:pt x="93650" y="11330"/>
                </a:lnTo>
                <a:lnTo>
                  <a:pt x="93850" y="14750"/>
                </a:lnTo>
                <a:lnTo>
                  <a:pt x="93460" y="21970"/>
                </a:lnTo>
                <a:lnTo>
                  <a:pt x="91990" y="31150"/>
                </a:lnTo>
                <a:lnTo>
                  <a:pt x="91410" y="36520"/>
                </a:lnTo>
                <a:lnTo>
                  <a:pt x="91210" y="40040"/>
                </a:lnTo>
                <a:lnTo>
                  <a:pt x="91310" y="45700"/>
                </a:lnTo>
                <a:lnTo>
                  <a:pt x="91890" y="48930"/>
                </a:lnTo>
                <a:lnTo>
                  <a:pt x="93160" y="52540"/>
                </a:lnTo>
                <a:lnTo>
                  <a:pt x="94920" y="56050"/>
                </a:lnTo>
                <a:lnTo>
                  <a:pt x="97170" y="59860"/>
                </a:lnTo>
                <a:lnTo>
                  <a:pt x="98730" y="63280"/>
                </a:lnTo>
                <a:lnTo>
                  <a:pt x="99800" y="67290"/>
                </a:lnTo>
                <a:lnTo>
                  <a:pt x="100000" y="71480"/>
                </a:lnTo>
                <a:lnTo>
                  <a:pt x="99710" y="73630"/>
                </a:lnTo>
                <a:lnTo>
                  <a:pt x="99020" y="76460"/>
                </a:lnTo>
                <a:lnTo>
                  <a:pt x="97750" y="80180"/>
                </a:lnTo>
                <a:lnTo>
                  <a:pt x="96390" y="83400"/>
                </a:lnTo>
                <a:lnTo>
                  <a:pt x="91890" y="91990"/>
                </a:lnTo>
                <a:lnTo>
                  <a:pt x="89450" y="96000"/>
                </a:lnTo>
                <a:lnTo>
                  <a:pt x="86720" y="100000"/>
                </a:lnTo>
                <a:lnTo>
                  <a:pt x="0" y="100000"/>
                </a:lnTo>
                <a:close/>
              </a:path>
            </a:pathLst>
          </a:custGeom>
        </p:spPr>
      </p:pic>
      <p:pic>
        <p:nvPicPr>
          <p:cNvPr id="3" name="Image 1" descr="preencoded.png"/>
          <p:cNvPicPr>
            <a:picLocks noChangeAspect="1"/>
          </p:cNvPicPr>
          <p:nvPr/>
        </p:nvPicPr>
        <p:blipFill>
          <a:blip r:embed="rId4"/>
          <a:stretch>
            <a:fillRect/>
          </a:stretch>
        </p:blipFill>
        <p:spPr>
          <a:xfrm>
            <a:off x="94553" y="338931"/>
            <a:ext cx="4119856" cy="6180038"/>
          </a:xfrm>
          <a:prstGeom prst="rect">
            <a:avLst/>
          </a:prstGeom>
        </p:spPr>
      </p:pic>
      <p:sp>
        <p:nvSpPr>
          <p:cNvPr id="4" name="Text 0"/>
          <p:cNvSpPr/>
          <p:nvPr/>
        </p:nvSpPr>
        <p:spPr>
          <a:xfrm>
            <a:off x="5233360" y="1494036"/>
            <a:ext cx="6296860" cy="177194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091C53"/>
                </a:solidFill>
                <a:latin typeface="Instrument Sans SemiBold" pitchFamily="34" charset="0"/>
                <a:ea typeface="Instrument Sans SemiBold" pitchFamily="34" charset="-122"/>
                <a:cs typeface="Instrument Sans SemiBold" pitchFamily="34" charset="-120"/>
              </a:rPr>
              <a:t>Geleneksel kırtasiye yeni nesil mağazacılığa dönüşmeli</a:t>
            </a:r>
            <a:endParaRPr lang="en-US" sz="3700" dirty="0"/>
          </a:p>
        </p:txBody>
      </p:sp>
      <p:sp>
        <p:nvSpPr>
          <p:cNvPr id="5" name="Text 1"/>
          <p:cNvSpPr/>
          <p:nvPr/>
        </p:nvSpPr>
        <p:spPr>
          <a:xfrm>
            <a:off x="5233360" y="3549452"/>
            <a:ext cx="6296860" cy="1814513"/>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Kırtasiye yalnızca ürün satılan bir mağazacılık modeli olmaktan çıkıyor. Kitabın, sanatın, hobinin, teknolojinin ve sosyal yaşamın bir araya geldiği, çocukların, gençlerin ve ailelerin zaman geçirmek istediği yeni nesil kırtasiye mağazalarının yaygınlaşması gerekiyor. Fiziksel mağazacılığın dijital görünürlük ve çok kanallı satış yapısıyla desteklenmesi, perakendecilerimizin rekabet gücünü artıracaktır.</a:t>
            </a:r>
            <a:endParaRPr lang="en-US" sz="1450" dirty="0"/>
          </a:p>
        </p:txBody>
      </p:sp>
      <p:grpSp>
        <p:nvGrpSpPr>
          <p:cNvPr id="6" name="Group 5">
            <a:extLst>
              <a:ext uri="{FF2B5EF4-FFF2-40B4-BE49-F238E27FC236}">
                <a16:creationId xmlns:a16="http://schemas.microsoft.com/office/drawing/2014/main" id="{DDABED66-0A50-E7EB-5FC0-099BAC30E98D}"/>
              </a:ext>
            </a:extLst>
          </p:cNvPr>
          <p:cNvGrpSpPr/>
          <p:nvPr/>
        </p:nvGrpSpPr>
        <p:grpSpPr>
          <a:xfrm>
            <a:off x="5233360" y="0"/>
            <a:ext cx="835729" cy="1011056"/>
            <a:chOff x="661475" y="0"/>
            <a:chExt cx="835729" cy="1011056"/>
          </a:xfrm>
        </p:grpSpPr>
        <p:pic>
          <p:nvPicPr>
            <p:cNvPr id="7" name="Image 0">
              <a:extLst>
                <a:ext uri="{FF2B5EF4-FFF2-40B4-BE49-F238E27FC236}">
                  <a16:creationId xmlns:a16="http://schemas.microsoft.com/office/drawing/2014/main" id="{B848B5C8-7E7B-6B6A-DD74-6CDACA1D05F0}"/>
                </a:ext>
              </a:extLst>
            </p:cNvPr>
            <p:cNvPicPr>
              <a:picLocks noChangeAspect="1"/>
            </p:cNvPicPr>
            <p:nvPr/>
          </p:nvPicPr>
          <p:blipFill>
            <a:blip r:embed="rId3"/>
            <a:stretch>
              <a:fillRect/>
            </a:stretch>
          </p:blipFill>
          <p:spPr>
            <a:xfrm rot="16200000">
              <a:off x="573812" y="87663"/>
              <a:ext cx="1011056" cy="835729"/>
            </a:xfrm>
            <a:custGeom>
              <a:avLst/>
              <a:gdLst/>
              <a:ahLst/>
              <a:cxnLst/>
              <a:rect l="0" t="0" r="100000" b="100000"/>
              <a:pathLst>
                <a:path w="100000" h="100000">
                  <a:moveTo>
                    <a:pt x="8790" y="0"/>
                  </a:moveTo>
                  <a:lnTo>
                    <a:pt x="100000" y="0"/>
                  </a:lnTo>
                  <a:lnTo>
                    <a:pt x="100000" y="100000"/>
                  </a:lnTo>
                  <a:lnTo>
                    <a:pt x="13180" y="99900"/>
                  </a:lnTo>
                  <a:lnTo>
                    <a:pt x="8110" y="91990"/>
                  </a:lnTo>
                  <a:lnTo>
                    <a:pt x="4200" y="84670"/>
                  </a:lnTo>
                  <a:lnTo>
                    <a:pt x="2640" y="81150"/>
                  </a:lnTo>
                  <a:lnTo>
                    <a:pt x="1270" y="77440"/>
                  </a:lnTo>
                  <a:lnTo>
                    <a:pt x="490" y="74610"/>
                  </a:lnTo>
                  <a:lnTo>
                    <a:pt x="0" y="71480"/>
                  </a:lnTo>
                  <a:lnTo>
                    <a:pt x="200" y="67290"/>
                  </a:lnTo>
                  <a:lnTo>
                    <a:pt x="1270" y="63280"/>
                  </a:lnTo>
                  <a:lnTo>
                    <a:pt x="2830" y="59860"/>
                  </a:lnTo>
                  <a:lnTo>
                    <a:pt x="5080" y="56050"/>
                  </a:lnTo>
                  <a:lnTo>
                    <a:pt x="6840" y="52540"/>
                  </a:lnTo>
                  <a:lnTo>
                    <a:pt x="7910" y="49610"/>
                  </a:lnTo>
                  <a:lnTo>
                    <a:pt x="8690" y="45700"/>
                  </a:lnTo>
                  <a:lnTo>
                    <a:pt x="8790" y="40140"/>
                  </a:lnTo>
                  <a:lnTo>
                    <a:pt x="8590" y="36520"/>
                  </a:lnTo>
                  <a:lnTo>
                    <a:pt x="8110" y="31930"/>
                  </a:lnTo>
                  <a:lnTo>
                    <a:pt x="6540" y="21970"/>
                  </a:lnTo>
                  <a:lnTo>
                    <a:pt x="6150" y="14750"/>
                  </a:lnTo>
                  <a:lnTo>
                    <a:pt x="6450" y="10350"/>
                  </a:lnTo>
                  <a:lnTo>
                    <a:pt x="6930" y="7030"/>
                  </a:lnTo>
                  <a:lnTo>
                    <a:pt x="7910" y="2640"/>
                  </a:lnTo>
                  <a:close/>
                </a:path>
              </a:pathLst>
            </a:custGeom>
          </p:spPr>
        </p:pic>
        <p:sp>
          <p:nvSpPr>
            <p:cNvPr id="8" name="TextBox 7">
              <a:extLst>
                <a:ext uri="{FF2B5EF4-FFF2-40B4-BE49-F238E27FC236}">
                  <a16:creationId xmlns:a16="http://schemas.microsoft.com/office/drawing/2014/main" id="{64A9E018-E69F-DA40-A86C-4796D1812DFD}"/>
                </a:ext>
              </a:extLst>
            </p:cNvPr>
            <p:cNvSpPr txBox="1"/>
            <p:nvPr/>
          </p:nvSpPr>
          <p:spPr>
            <a:xfrm>
              <a:off x="786116" y="33814"/>
              <a:ext cx="566352" cy="923330"/>
            </a:xfrm>
            <a:prstGeom prst="rect">
              <a:avLst/>
            </a:prstGeom>
            <a:noFill/>
          </p:spPr>
          <p:txBody>
            <a:bodyPr wrap="square">
              <a:spAutoFit/>
            </a:bodyPr>
            <a:lstStyle/>
            <a:p>
              <a:pPr algn="ctr"/>
              <a:r>
                <a:rPr lang="en-US" sz="5400" b="1" dirty="0">
                  <a:solidFill>
                    <a:srgbClr val="1E3063"/>
                  </a:solidFill>
                  <a:latin typeface="Instrument Sans Medium" pitchFamily="34" charset="0"/>
                  <a:ea typeface="Instrument Sans Medium" pitchFamily="34" charset="-122"/>
                  <a:cs typeface="Instrument Sans Medium" pitchFamily="34" charset="-120"/>
                </a:rPr>
                <a:t>8</a:t>
              </a:r>
              <a:endParaRPr lang="en-TR" sz="3600" b="1"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795</Words>
  <Application>Microsoft Macintosh PowerPoint</Application>
  <PresentationFormat>Widescreen</PresentationFormat>
  <Paragraphs>48</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Instrument Sans Bold</vt:lpstr>
      <vt:lpstr>Instrument Sans Medium</vt:lpstr>
      <vt:lpstr>Instrument Sans SemiBold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Sinan Çatak</cp:lastModifiedBy>
  <cp:revision>3</cp:revision>
  <dcterms:created xsi:type="dcterms:W3CDTF">2026-08-18T07:29:18Z</dcterms:created>
  <dcterms:modified xsi:type="dcterms:W3CDTF">2026-08-18T07:40:04Z</dcterms:modified>
</cp:coreProperties>
</file>